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68C49C6.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1" r:id="rId4"/>
    <p:sldId id="262" r:id="rId5"/>
    <p:sldId id="260" r:id="rId6"/>
    <p:sldId id="263" r:id="rId7"/>
    <p:sldId id="258"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E0568-E96D-8C97-D9ED-2D70B2E42646}" name="GIULIO LECCI" initials="GL" userId="S::lccgli01a11c351v@studium.unict.it::c40f0d43-cb15-4b9a-9234-97ec50925f0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124B3-DEE0-2253-13A0-208A142108F8}" v="332" dt="2023-05-30T08:21:22.131"/>
    <p1510:client id="{18196699-6FD9-54D0-413E-22E5F40F7F68}" v="467" dt="2023-05-31T07:02:53.360"/>
    <p1510:client id="{4871D5F2-81E2-44A9-9900-22E42585A484}" v="790" dt="2023-05-30T07:44:21.461"/>
    <p1510:client id="{532159A7-5021-96B4-BCF5-CAC2BEFE14BC}" v="1219" dt="2023-06-02T10:28:00.551"/>
    <p1510:client id="{5B504FA0-D0B4-69C0-6762-D3879B94F1B3}" v="117" dt="2023-06-04T09:04:36.624"/>
    <p1510:client id="{692840BD-5EB9-B00F-2CD7-F0F177E45B20}" v="861" dt="2023-05-31T17:34:25.040"/>
    <p1510:client id="{87DD7299-5D13-4170-0072-AF21965BC7E5}" v="1090" dt="2023-05-30T21:46:32.243"/>
    <p1510:client id="{A76C2CE7-C71E-8DB5-27C4-307D42C2FB4A}" v="11" dt="2023-06-03T08:39:18.808"/>
    <p1510:client id="{F0B548E4-F8AD-B7E0-0FC5-F6E1B575F42F}" v="55" dt="2023-05-30T14:04:30.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8" d="100"/>
          <a:sy n="68" d="100"/>
        </p:scale>
        <p:origin x="42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omments/modernComment_100_68C49C6.xml><?xml version="1.0" encoding="utf-8"?>
<p188:cmLst xmlns:a="http://schemas.openxmlformats.org/drawingml/2006/main" xmlns:r="http://schemas.openxmlformats.org/officeDocument/2006/relationships" xmlns:p188="http://schemas.microsoft.com/office/powerpoint/2018/8/main">
  <p188:cm id="{CB1F864E-1CBE-4F90-8B08-D838901B31DD}" authorId="{B13E0568-E96D-8C97-D9ED-2D70B2E42646}" created="2023-06-04T09:02:49.605">
    <pc:sldMkLst xmlns:pc="http://schemas.microsoft.com/office/powerpoint/2013/main/command">
      <pc:docMk/>
      <pc:sldMk cId="109857222" sldId="256"/>
    </pc:sldMkLst>
    <p188:txBody>
      <a:bodyPr/>
      <a:lstStyle/>
      <a:p>
        <a:r>
          <a:rPr lang="en-US"/>
          <a:t>In case the presentation doesn't look great in your power point version, here's the link to visualize it on power point online
https://studentiunict-my.sharepoint.com/:p:/g/personal/lccgli01a11c351v_studium_unict_it/EQ2f7YDpXwNDuVoy1QfRYSABhuIeVkGmzVwyDZBjApqICg?e=dL9Ys0</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6/4/2023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25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6/4/2023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142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6/4/2023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74333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6/4/2023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86497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6/4/2023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11730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6/4/2023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9894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6/4/2023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520236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6/4/2023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599637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6/4/2023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58953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6/4/2023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64024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6/4/2023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02328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6/4/2023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566192397"/>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microsoft.com/office/2018/10/relationships/comments" Target="../comments/modernComment_100_68C49C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77981" y="1122363"/>
            <a:ext cx="4023360" cy="3204134"/>
          </a:xfrm>
        </p:spPr>
        <p:txBody>
          <a:bodyPr anchor="b">
            <a:normAutofit/>
          </a:bodyPr>
          <a:lstStyle/>
          <a:p>
            <a:r>
              <a:rPr lang="en-US" sz="4800">
                <a:ea typeface="Calibri Light"/>
                <a:cs typeface="Calibri Light"/>
              </a:rPr>
              <a:t>BCI</a:t>
            </a:r>
            <a:br>
              <a:rPr lang="en-US" sz="4800">
                <a:ea typeface="Calibri Light"/>
                <a:cs typeface="Calibri Light"/>
              </a:rPr>
            </a:br>
            <a:r>
              <a:rPr lang="en-US" sz="4800">
                <a:ea typeface="Calibri Light"/>
                <a:cs typeface="Calibri Light"/>
              </a:rPr>
              <a:t>Project</a:t>
            </a:r>
            <a:endParaRPr lang="en-US" sz="4800"/>
          </a:p>
        </p:txBody>
      </p:sp>
      <p:sp>
        <p:nvSpPr>
          <p:cNvPr id="3" name="Subtitle 2"/>
          <p:cNvSpPr>
            <a:spLocks noGrp="1"/>
          </p:cNvSpPr>
          <p:nvPr>
            <p:ph type="subTitle" idx="1"/>
          </p:nvPr>
        </p:nvSpPr>
        <p:spPr>
          <a:xfrm>
            <a:off x="477981" y="4872922"/>
            <a:ext cx="3933306" cy="1208141"/>
          </a:xfrm>
        </p:spPr>
        <p:txBody>
          <a:bodyPr>
            <a:normAutofit/>
          </a:bodyPr>
          <a:lstStyle/>
          <a:p>
            <a:r>
              <a:rPr lang="en-US" sz="2000"/>
              <a:t>Giulio Lecci 1000002090</a:t>
            </a:r>
          </a:p>
          <a:p>
            <a:r>
              <a:rPr lang="en-US" sz="2000"/>
              <a:t>Dataset: s27</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Human Brain Icon">
            <a:extLst>
              <a:ext uri="{FF2B5EF4-FFF2-40B4-BE49-F238E27FC236}">
                <a16:creationId xmlns:a16="http://schemas.microsoft.com/office/drawing/2014/main" id="{F954F371-4374-3B96-1F15-B295074B3F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5414356" y="1550889"/>
            <a:ext cx="6408836" cy="3604969"/>
          </a:xfrm>
          <a:prstGeom prst="rect">
            <a:avLst/>
          </a:prstGeom>
        </p:spPr>
      </p:pic>
    </p:spTree>
    <p:extLst>
      <p:ext uri="{BB962C8B-B14F-4D97-AF65-F5344CB8AC3E}">
        <p14:creationId xmlns:p14="http://schemas.microsoft.com/office/powerpoint/2010/main" val="109857222"/>
      </p:ext>
    </p:extLst>
  </p:cSld>
  <p:clrMapOvr>
    <a:masterClrMapping/>
  </p:clrMapOvr>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7B642-64D2-6708-F351-2462C58BFC7F}"/>
              </a:ext>
            </a:extLst>
          </p:cNvPr>
          <p:cNvSpPr>
            <a:spLocks noGrp="1"/>
          </p:cNvSpPr>
          <p:nvPr>
            <p:ph type="title"/>
          </p:nvPr>
        </p:nvSpPr>
        <p:spPr>
          <a:xfrm>
            <a:off x="7255564" y="834888"/>
            <a:ext cx="4314645" cy="1268958"/>
          </a:xfrm>
        </p:spPr>
        <p:txBody>
          <a:bodyPr anchor="b">
            <a:normAutofit/>
          </a:bodyPr>
          <a:lstStyle/>
          <a:p>
            <a:r>
              <a:rPr lang="en-US" sz="3200"/>
              <a:t>Project Specifications</a:t>
            </a:r>
          </a:p>
        </p:txBody>
      </p:sp>
      <p:pic>
        <p:nvPicPr>
          <p:cNvPr id="4" name="Picture 4" descr="A picture containing text, person, indoor, computer&#10;&#10;Description automatically generated">
            <a:extLst>
              <a:ext uri="{FF2B5EF4-FFF2-40B4-BE49-F238E27FC236}">
                <a16:creationId xmlns:a16="http://schemas.microsoft.com/office/drawing/2014/main" id="{88894005-A41E-1193-B0D4-0F169812C132}"/>
              </a:ext>
            </a:extLst>
          </p:cNvPr>
          <p:cNvPicPr>
            <a:picLocks noChangeAspect="1"/>
          </p:cNvPicPr>
          <p:nvPr/>
        </p:nvPicPr>
        <p:blipFill rotWithShape="1">
          <a:blip r:embed="rId2"/>
          <a:srcRect l="1597" r="453"/>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24" name="Rectangle 23">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49F2EC-3107-A064-9E47-6C4BEED7E2BD}"/>
              </a:ext>
            </a:extLst>
          </p:cNvPr>
          <p:cNvSpPr>
            <a:spLocks noGrp="1"/>
          </p:cNvSpPr>
          <p:nvPr>
            <p:ph idx="1"/>
          </p:nvPr>
        </p:nvSpPr>
        <p:spPr>
          <a:xfrm>
            <a:off x="7255563" y="2557587"/>
            <a:ext cx="4314645" cy="3717317"/>
          </a:xfrm>
        </p:spPr>
        <p:txBody>
          <a:bodyPr vert="horz" lIns="91440" tIns="45720" rIns="91440" bIns="45720" rtlCol="0" anchor="t">
            <a:noAutofit/>
          </a:bodyPr>
          <a:lstStyle/>
          <a:p>
            <a:pPr algn="just">
              <a:lnSpc>
                <a:spcPct val="100000"/>
              </a:lnSpc>
            </a:pPr>
            <a:r>
              <a:rPr lang="en-US" sz="1600" dirty="0"/>
              <a:t>Analysis of EEG signals, recorded on 52 people (19 females and 33 men). </a:t>
            </a:r>
            <a:endParaRPr lang="en-US" dirty="0"/>
          </a:p>
          <a:p>
            <a:pPr algn="just">
              <a:lnSpc>
                <a:spcPct val="100000"/>
              </a:lnSpc>
            </a:pPr>
            <a:r>
              <a:rPr lang="en-US" sz="1600" dirty="0"/>
              <a:t>Signal composed of 64 channels with electrodes placed as the 10-10 International system.</a:t>
            </a:r>
          </a:p>
          <a:p>
            <a:pPr algn="just">
              <a:lnSpc>
                <a:spcPct val="100000"/>
              </a:lnSpc>
            </a:pPr>
            <a:r>
              <a:rPr lang="en-US" sz="1600" dirty="0" err="1">
                <a:ea typeface="+mn-lt"/>
                <a:cs typeface="+mn-lt"/>
              </a:rPr>
              <a:t>Biosemi</a:t>
            </a:r>
            <a:r>
              <a:rPr lang="en-US" sz="1600" dirty="0">
                <a:ea typeface="+mn-lt"/>
                <a:cs typeface="+mn-lt"/>
              </a:rPr>
              <a:t> </a:t>
            </a:r>
            <a:r>
              <a:rPr lang="en-US" sz="1600" dirty="0" err="1">
                <a:ea typeface="+mn-lt"/>
                <a:cs typeface="+mn-lt"/>
              </a:rPr>
              <a:t>ActiveTwo</a:t>
            </a:r>
            <a:r>
              <a:rPr lang="en-US" sz="1600" dirty="0">
                <a:ea typeface="+mn-lt"/>
                <a:cs typeface="+mn-lt"/>
              </a:rPr>
              <a:t> system used as recording device with a sample rate of 512 Hz.</a:t>
            </a:r>
          </a:p>
          <a:p>
            <a:pPr algn="just">
              <a:lnSpc>
                <a:spcPct val="100000"/>
              </a:lnSpc>
            </a:pPr>
            <a:r>
              <a:rPr lang="en-US" sz="1600" dirty="0"/>
              <a:t>Subjects are asked to compute motor imagery trials, so to imagine hand movements basing on the instruction given. Hence, this is an Active BCI system (as reported in the device used).</a:t>
            </a:r>
          </a:p>
        </p:txBody>
      </p:sp>
    </p:spTree>
    <p:extLst>
      <p:ext uri="{BB962C8B-B14F-4D97-AF65-F5344CB8AC3E}">
        <p14:creationId xmlns:p14="http://schemas.microsoft.com/office/powerpoint/2010/main" val="4038745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4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70D99-E82D-5A90-A1BA-249998891AB4}"/>
              </a:ext>
            </a:extLst>
          </p:cNvPr>
          <p:cNvSpPr>
            <a:spLocks noGrp="1"/>
          </p:cNvSpPr>
          <p:nvPr>
            <p:ph type="title"/>
          </p:nvPr>
        </p:nvSpPr>
        <p:spPr>
          <a:xfrm>
            <a:off x="411480" y="610443"/>
            <a:ext cx="4443154" cy="1087819"/>
          </a:xfrm>
        </p:spPr>
        <p:txBody>
          <a:bodyPr anchor="b">
            <a:normAutofit/>
          </a:bodyPr>
          <a:lstStyle/>
          <a:p>
            <a:r>
              <a:rPr lang="en-US" sz="3400" dirty="0"/>
              <a:t>Dataset Inspection</a:t>
            </a:r>
          </a:p>
        </p:txBody>
      </p:sp>
      <p:sp>
        <p:nvSpPr>
          <p:cNvPr id="61" name="Rectangle 5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5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E1A476-B52F-500A-DC05-700BC90E2CBE}"/>
              </a:ext>
            </a:extLst>
          </p:cNvPr>
          <p:cNvSpPr>
            <a:spLocks noGrp="1"/>
          </p:cNvSpPr>
          <p:nvPr>
            <p:ph idx="1"/>
          </p:nvPr>
        </p:nvSpPr>
        <p:spPr>
          <a:xfrm>
            <a:off x="319116" y="2319382"/>
            <a:ext cx="5143701" cy="4507251"/>
          </a:xfrm>
        </p:spPr>
        <p:txBody>
          <a:bodyPr vert="horz" lIns="91440" tIns="45720" rIns="91440" bIns="45720" rtlCol="0" anchor="t">
            <a:normAutofit fontScale="85000" lnSpcReduction="10000"/>
          </a:bodyPr>
          <a:lstStyle/>
          <a:p>
            <a:pPr marL="0" indent="0" algn="just">
              <a:lnSpc>
                <a:spcPct val="100000"/>
              </a:lnSpc>
              <a:buNone/>
            </a:pPr>
            <a:r>
              <a:rPr lang="en-US" sz="1800" dirty="0"/>
              <a:t>Plotting the entire raw (unfiltered) signal in time, made of all the channels and not divided in epochs. It appears how all the channels have many characteristic points in common, this is the case of the "cliff" reported at almost 60 seconds. Many shared behaviors can be seen by looking at the graph.</a:t>
            </a:r>
            <a:endParaRPr lang="en-US"/>
          </a:p>
          <a:p>
            <a:pPr marL="0" indent="0" algn="just">
              <a:lnSpc>
                <a:spcPct val="100000"/>
              </a:lnSpc>
              <a:buNone/>
            </a:pPr>
            <a:r>
              <a:rPr lang="en-US" sz="1800" dirty="0"/>
              <a:t>Moreover, as it can be seen, the mean value of each channel is directly related to the position of each electrode as they all share almost the same shape but with different amplitudes. So, the further is the electrode from the interested part of the brain (motor area, in this case), the </a:t>
            </a:r>
            <a:r>
              <a:rPr lang="en-US" sz="1800" dirty="0">
                <a:latin typeface="Avenir Next LT Pro"/>
              </a:rPr>
              <a:t>closer to 0 will be the amplitude recorded.</a:t>
            </a:r>
          </a:p>
          <a:p>
            <a:pPr marL="0" indent="0" algn="just">
              <a:lnSpc>
                <a:spcPct val="100000"/>
              </a:lnSpc>
              <a:buNone/>
            </a:pPr>
            <a:r>
              <a:rPr lang="en-US" sz="1800" dirty="0"/>
              <a:t>Another interpretation of this  "signal placement" can be a voluntary offset of the mean value of each channel, done on purpose to allow a complete overview with a single plot. Those not zero mean values explain the great peak at low frequency (that will be observed later), since those are constant contributes.</a:t>
            </a:r>
          </a:p>
        </p:txBody>
      </p:sp>
      <p:pic>
        <p:nvPicPr>
          <p:cNvPr id="5" name="Picture 5" descr="A picture containing chart&#10;&#10;Description automatically generated">
            <a:extLst>
              <a:ext uri="{FF2B5EF4-FFF2-40B4-BE49-F238E27FC236}">
                <a16:creationId xmlns:a16="http://schemas.microsoft.com/office/drawing/2014/main" id="{A1300C4D-43B5-9B5D-0D68-0FC2E13585D5}"/>
              </a:ext>
            </a:extLst>
          </p:cNvPr>
          <p:cNvPicPr>
            <a:picLocks noChangeAspect="1"/>
          </p:cNvPicPr>
          <p:nvPr/>
        </p:nvPicPr>
        <p:blipFill>
          <a:blip r:embed="rId2"/>
          <a:stretch>
            <a:fillRect/>
          </a:stretch>
        </p:blipFill>
        <p:spPr>
          <a:xfrm>
            <a:off x="5385816" y="1654359"/>
            <a:ext cx="6440424" cy="3493928"/>
          </a:xfrm>
          <a:prstGeom prst="rect">
            <a:avLst/>
          </a:prstGeom>
        </p:spPr>
      </p:pic>
      <p:sp>
        <p:nvSpPr>
          <p:cNvPr id="6" name="TextBox 5">
            <a:extLst>
              <a:ext uri="{FF2B5EF4-FFF2-40B4-BE49-F238E27FC236}">
                <a16:creationId xmlns:a16="http://schemas.microsoft.com/office/drawing/2014/main" id="{47D16881-952E-72F1-527D-F69891081216}"/>
              </a:ext>
            </a:extLst>
          </p:cNvPr>
          <p:cNvSpPr txBox="1"/>
          <p:nvPr/>
        </p:nvSpPr>
        <p:spPr>
          <a:xfrm>
            <a:off x="6016112" y="5512209"/>
            <a:ext cx="51643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This plot shows the raw signal of right events, but the same reasoning can be done for left ones </a:t>
            </a:r>
            <a:endParaRPr lang="en-US"/>
          </a:p>
          <a:p>
            <a:r>
              <a:rPr lang="en-US" sz="1200" dirty="0"/>
              <a:t>This is true for almost every consideration of this report.</a:t>
            </a:r>
            <a:endParaRPr lang="en-US"/>
          </a:p>
        </p:txBody>
      </p:sp>
    </p:spTree>
    <p:extLst>
      <p:ext uri="{BB962C8B-B14F-4D97-AF65-F5344CB8AC3E}">
        <p14:creationId xmlns:p14="http://schemas.microsoft.com/office/powerpoint/2010/main" val="904922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B1BFFF-278F-CC39-4F75-5D883A78C389}"/>
              </a:ext>
            </a:extLst>
          </p:cNvPr>
          <p:cNvSpPr>
            <a:spLocks noGrp="1"/>
          </p:cNvSpPr>
          <p:nvPr>
            <p:ph type="title"/>
          </p:nvPr>
        </p:nvSpPr>
        <p:spPr>
          <a:xfrm>
            <a:off x="612648" y="1078992"/>
            <a:ext cx="6272784" cy="1536192"/>
          </a:xfrm>
        </p:spPr>
        <p:txBody>
          <a:bodyPr anchor="b">
            <a:normAutofit/>
          </a:bodyPr>
          <a:lstStyle/>
          <a:p>
            <a:r>
              <a:rPr lang="en-US" sz="4800"/>
              <a:t>Dataset inspection – Artifacts recognition </a:t>
            </a:r>
          </a:p>
        </p:txBody>
      </p:sp>
      <p:sp>
        <p:nvSpPr>
          <p:cNvPr id="26" name="Rectangle 25">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Graphical user interface, application&#10;&#10;Description automatically generated">
            <a:extLst>
              <a:ext uri="{FF2B5EF4-FFF2-40B4-BE49-F238E27FC236}">
                <a16:creationId xmlns:a16="http://schemas.microsoft.com/office/drawing/2014/main" id="{5BB247A4-BA77-E825-61DF-84AF81FFC9C4}"/>
              </a:ext>
            </a:extLst>
          </p:cNvPr>
          <p:cNvPicPr>
            <a:picLocks noChangeAspect="1"/>
          </p:cNvPicPr>
          <p:nvPr/>
        </p:nvPicPr>
        <p:blipFill>
          <a:blip r:embed="rId2"/>
          <a:stretch>
            <a:fillRect/>
          </a:stretch>
        </p:blipFill>
        <p:spPr>
          <a:xfrm>
            <a:off x="8021691" y="331311"/>
            <a:ext cx="3554407" cy="2834640"/>
          </a:xfrm>
          <a:prstGeom prst="rect">
            <a:avLst/>
          </a:prstGeom>
        </p:spPr>
      </p:pic>
      <p:sp>
        <p:nvSpPr>
          <p:cNvPr id="3" name="Content Placeholder 2">
            <a:extLst>
              <a:ext uri="{FF2B5EF4-FFF2-40B4-BE49-F238E27FC236}">
                <a16:creationId xmlns:a16="http://schemas.microsoft.com/office/drawing/2014/main" id="{34C6D5DA-59A7-AC01-7A9E-468313102597}"/>
              </a:ext>
            </a:extLst>
          </p:cNvPr>
          <p:cNvSpPr>
            <a:spLocks noGrp="1"/>
          </p:cNvSpPr>
          <p:nvPr>
            <p:ph idx="1"/>
          </p:nvPr>
        </p:nvSpPr>
        <p:spPr>
          <a:xfrm>
            <a:off x="612648" y="3032576"/>
            <a:ext cx="6272784" cy="3495131"/>
          </a:xfrm>
        </p:spPr>
        <p:txBody>
          <a:bodyPr vert="horz" lIns="91440" tIns="45720" rIns="91440" bIns="45720" rtlCol="0" anchor="t">
            <a:noAutofit/>
          </a:bodyPr>
          <a:lstStyle/>
          <a:p>
            <a:pPr marL="0" indent="0" algn="just">
              <a:lnSpc>
                <a:spcPct val="100000"/>
              </a:lnSpc>
              <a:buNone/>
            </a:pPr>
            <a:r>
              <a:rPr lang="en-US" sz="1500" dirty="0"/>
              <a:t>Analyzing the energy spectral density of the raw signal (same signal of the previous slide, different analysis) some artifacts can be found:</a:t>
            </a:r>
            <a:endParaRPr lang="en-US" dirty="0"/>
          </a:p>
          <a:p>
            <a:pPr marL="342900" indent="-342900" algn="just">
              <a:lnSpc>
                <a:spcPct val="100000"/>
              </a:lnSpc>
            </a:pPr>
            <a:r>
              <a:rPr lang="en-US" sz="1500" dirty="0"/>
              <a:t>A </a:t>
            </a:r>
            <a:r>
              <a:rPr lang="en-US" sz="1500" b="1" dirty="0"/>
              <a:t>huge </a:t>
            </a:r>
            <a:r>
              <a:rPr lang="en-US" sz="1500" dirty="0"/>
              <a:t>peak can be seen at frequencies very close to 0, it's clearly an artifact since it's totally </a:t>
            </a:r>
            <a:r>
              <a:rPr lang="en-US" sz="1500" dirty="0">
                <a:latin typeface="Avenir Next LT Pro"/>
              </a:rPr>
              <a:t>out of range.</a:t>
            </a:r>
          </a:p>
          <a:p>
            <a:pPr marL="342900" indent="-342900" algn="just">
              <a:lnSpc>
                <a:spcPct val="100000"/>
              </a:lnSpc>
            </a:pPr>
            <a:r>
              <a:rPr lang="en-US" sz="1500" dirty="0"/>
              <a:t>Furthermore, the power supply artifact can be found at 60Hz (so data were probably recorded in US), and other peaks can be noticed in the range of </a:t>
            </a:r>
            <a:r>
              <a:rPr lang="en-US" sz="1500" dirty="0">
                <a:ea typeface="+mn-lt"/>
                <a:cs typeface="+mn-lt"/>
              </a:rPr>
              <a:t>β waves (13-40 Hz). But more than an artifact those are likely to be a sign that a motor imagery activity has been recorded, since this type of task is based on them.</a:t>
            </a:r>
          </a:p>
          <a:p>
            <a:pPr marL="0" indent="0" algn="just">
              <a:lnSpc>
                <a:spcPct val="100000"/>
              </a:lnSpc>
              <a:buNone/>
            </a:pPr>
            <a:r>
              <a:rPr lang="en-US" sz="1500" dirty="0"/>
              <a:t>In any case, those artifacts can be removed individually (with notch filter at 60Hz and high pass filter to remove low frequencies peaks) or all together by analyzing only the bandwidths related to MI activity, so the </a:t>
            </a:r>
            <a:r>
              <a:rPr lang="en-US" sz="1500" dirty="0">
                <a:ea typeface="+mn-lt"/>
                <a:cs typeface="+mn-lt"/>
              </a:rPr>
              <a:t>β and µ bandwidths, respectively the ones related to intense mental activity and quiet mental state.</a:t>
            </a:r>
          </a:p>
          <a:p>
            <a:pPr marL="0" indent="0" algn="just">
              <a:lnSpc>
                <a:spcPct val="100000"/>
              </a:lnSpc>
              <a:buNone/>
            </a:pPr>
            <a:endParaRPr lang="en-US" sz="1500" dirty="0"/>
          </a:p>
        </p:txBody>
      </p:sp>
      <p:pic>
        <p:nvPicPr>
          <p:cNvPr id="8" name="Picture 8" descr="Chart, histogram&#10;&#10;Description automatically generated">
            <a:extLst>
              <a:ext uri="{FF2B5EF4-FFF2-40B4-BE49-F238E27FC236}">
                <a16:creationId xmlns:a16="http://schemas.microsoft.com/office/drawing/2014/main" id="{CDFE5434-B06A-E43F-CCCB-40D0F6FD93B2}"/>
              </a:ext>
            </a:extLst>
          </p:cNvPr>
          <p:cNvPicPr>
            <a:picLocks noChangeAspect="1"/>
          </p:cNvPicPr>
          <p:nvPr/>
        </p:nvPicPr>
        <p:blipFill>
          <a:blip r:embed="rId3"/>
          <a:stretch>
            <a:fillRect/>
          </a:stretch>
        </p:blipFill>
        <p:spPr>
          <a:xfrm>
            <a:off x="7684008" y="3608537"/>
            <a:ext cx="4229773" cy="2305226"/>
          </a:xfrm>
          <a:prstGeom prst="rect">
            <a:avLst/>
          </a:prstGeom>
        </p:spPr>
      </p:pic>
      <p:sp>
        <p:nvSpPr>
          <p:cNvPr id="4" name="TextBox 3">
            <a:extLst>
              <a:ext uri="{FF2B5EF4-FFF2-40B4-BE49-F238E27FC236}">
                <a16:creationId xmlns:a16="http://schemas.microsoft.com/office/drawing/2014/main" id="{963F54C7-B3F6-70C9-06DC-6272B6925602}"/>
              </a:ext>
            </a:extLst>
          </p:cNvPr>
          <p:cNvSpPr txBox="1"/>
          <p:nvPr/>
        </p:nvSpPr>
        <p:spPr>
          <a:xfrm>
            <a:off x="9682842" y="1191986"/>
            <a:ext cx="21476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Look carefully at the y axis value of this low frequency peak.</a:t>
            </a:r>
          </a:p>
        </p:txBody>
      </p:sp>
    </p:spTree>
    <p:extLst>
      <p:ext uri="{BB962C8B-B14F-4D97-AF65-F5344CB8AC3E}">
        <p14:creationId xmlns:p14="http://schemas.microsoft.com/office/powerpoint/2010/main" val="331710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76024B02-E9DE-461A-8C2D-5D6D3476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A1199B-67EE-4FA9-2623-21FA28FE270A}"/>
              </a:ext>
            </a:extLst>
          </p:cNvPr>
          <p:cNvSpPr>
            <a:spLocks noGrp="1"/>
          </p:cNvSpPr>
          <p:nvPr>
            <p:ph type="title"/>
          </p:nvPr>
        </p:nvSpPr>
        <p:spPr>
          <a:xfrm>
            <a:off x="838200" y="566928"/>
            <a:ext cx="4572000" cy="1161288"/>
          </a:xfrm>
        </p:spPr>
        <p:txBody>
          <a:bodyPr anchor="b">
            <a:normAutofit/>
          </a:bodyPr>
          <a:lstStyle/>
          <a:p>
            <a:r>
              <a:rPr lang="en-US" sz="3600"/>
              <a:t>Filtering</a:t>
            </a:r>
          </a:p>
        </p:txBody>
      </p:sp>
      <p:sp>
        <p:nvSpPr>
          <p:cNvPr id="3" name="Content Placeholder 2">
            <a:extLst>
              <a:ext uri="{FF2B5EF4-FFF2-40B4-BE49-F238E27FC236}">
                <a16:creationId xmlns:a16="http://schemas.microsoft.com/office/drawing/2014/main" id="{0931CF6F-B761-299D-E67D-73BF642A3077}"/>
              </a:ext>
            </a:extLst>
          </p:cNvPr>
          <p:cNvSpPr>
            <a:spLocks noGrp="1"/>
          </p:cNvSpPr>
          <p:nvPr>
            <p:ph idx="1"/>
          </p:nvPr>
        </p:nvSpPr>
        <p:spPr>
          <a:xfrm>
            <a:off x="838200" y="2057400"/>
            <a:ext cx="4572000" cy="3776472"/>
          </a:xfrm>
        </p:spPr>
        <p:txBody>
          <a:bodyPr vert="horz" lIns="91440" tIns="45720" rIns="91440" bIns="45720" rtlCol="0" anchor="t">
            <a:normAutofit/>
          </a:bodyPr>
          <a:lstStyle/>
          <a:p>
            <a:pPr marL="0" indent="0" algn="just">
              <a:lnSpc>
                <a:spcPct val="100000"/>
              </a:lnSpc>
              <a:buNone/>
            </a:pPr>
            <a:r>
              <a:rPr lang="en-US" sz="1700" dirty="0"/>
              <a:t>Artifacts seen before can be deleted using appropriate filters:</a:t>
            </a:r>
            <a:endParaRPr lang="en-US"/>
          </a:p>
          <a:p>
            <a:pPr algn="just">
              <a:lnSpc>
                <a:spcPct val="100000"/>
              </a:lnSpc>
            </a:pPr>
            <a:r>
              <a:rPr lang="en-US" sz="1700" dirty="0"/>
              <a:t>Being the power supply artifact a single peak in the energy spectrum at 60Hz, a notch filter can be designed to remove it.</a:t>
            </a:r>
          </a:p>
          <a:p>
            <a:pPr algn="just">
              <a:lnSpc>
                <a:spcPct val="100000"/>
              </a:lnSpc>
            </a:pPr>
            <a:r>
              <a:rPr lang="en-US" sz="1700" dirty="0"/>
              <a:t>While for the great peaks found at low frequencies, a high pass filter is required. Applying it, all constant contributes are cancelled since they have zero frequency. Furthermore, the majority of </a:t>
            </a:r>
            <a:r>
              <a:rPr lang="en-US" sz="1700" dirty="0">
                <a:ea typeface="+mn-lt"/>
                <a:cs typeface="+mn-lt"/>
              </a:rPr>
              <a:t>physiological artifacts can be found at low frequencies, so it can be filtered out with the high pass filter.</a:t>
            </a:r>
          </a:p>
          <a:p>
            <a:pPr algn="just">
              <a:lnSpc>
                <a:spcPct val="100000"/>
              </a:lnSpc>
            </a:pPr>
            <a:endParaRPr lang="en-US" sz="1700"/>
          </a:p>
        </p:txBody>
      </p:sp>
      <p:pic>
        <p:nvPicPr>
          <p:cNvPr id="6" name="Picture 6" descr="Text&#10;&#10;Description automatically generated">
            <a:extLst>
              <a:ext uri="{FF2B5EF4-FFF2-40B4-BE49-F238E27FC236}">
                <a16:creationId xmlns:a16="http://schemas.microsoft.com/office/drawing/2014/main" id="{DD254AA8-4D91-1695-606A-B3D82DACDC8F}"/>
              </a:ext>
            </a:extLst>
          </p:cNvPr>
          <p:cNvPicPr>
            <a:picLocks noChangeAspect="1"/>
          </p:cNvPicPr>
          <p:nvPr/>
        </p:nvPicPr>
        <p:blipFill>
          <a:blip r:embed="rId2"/>
          <a:stretch>
            <a:fillRect/>
          </a:stretch>
        </p:blipFill>
        <p:spPr>
          <a:xfrm>
            <a:off x="5833402" y="3618495"/>
            <a:ext cx="2376134" cy="1867387"/>
          </a:xfrm>
          <a:prstGeom prst="rect">
            <a:avLst/>
          </a:prstGeom>
        </p:spPr>
      </p:pic>
      <p:pic>
        <p:nvPicPr>
          <p:cNvPr id="4" name="Picture 4" descr="Chart, scatter chart&#10;&#10;Description automatically generated">
            <a:extLst>
              <a:ext uri="{FF2B5EF4-FFF2-40B4-BE49-F238E27FC236}">
                <a16:creationId xmlns:a16="http://schemas.microsoft.com/office/drawing/2014/main" id="{B21270F1-7322-61CF-735B-8141A1CD0799}"/>
              </a:ext>
            </a:extLst>
          </p:cNvPr>
          <p:cNvPicPr>
            <a:picLocks noChangeAspect="1"/>
          </p:cNvPicPr>
          <p:nvPr/>
        </p:nvPicPr>
        <p:blipFill>
          <a:blip r:embed="rId3"/>
          <a:stretch>
            <a:fillRect/>
          </a:stretch>
        </p:blipFill>
        <p:spPr>
          <a:xfrm>
            <a:off x="8383743" y="1143529"/>
            <a:ext cx="2898648" cy="1537332"/>
          </a:xfrm>
          <a:prstGeom prst="rect">
            <a:avLst/>
          </a:prstGeom>
        </p:spPr>
      </p:pic>
      <p:pic>
        <p:nvPicPr>
          <p:cNvPr id="7" name="Picture 7" descr="Text, letter&#10;&#10;Description automatically generated">
            <a:extLst>
              <a:ext uri="{FF2B5EF4-FFF2-40B4-BE49-F238E27FC236}">
                <a16:creationId xmlns:a16="http://schemas.microsoft.com/office/drawing/2014/main" id="{320BC7EC-5900-67C7-ECC0-D646D674F0FA}"/>
              </a:ext>
            </a:extLst>
          </p:cNvPr>
          <p:cNvPicPr>
            <a:picLocks noChangeAspect="1"/>
          </p:cNvPicPr>
          <p:nvPr/>
        </p:nvPicPr>
        <p:blipFill>
          <a:blip r:embed="rId4"/>
          <a:stretch>
            <a:fillRect/>
          </a:stretch>
        </p:blipFill>
        <p:spPr>
          <a:xfrm>
            <a:off x="5833402" y="1328957"/>
            <a:ext cx="2376133" cy="1032587"/>
          </a:xfrm>
          <a:prstGeom prst="rect">
            <a:avLst/>
          </a:prstGeom>
        </p:spPr>
      </p:pic>
      <p:pic>
        <p:nvPicPr>
          <p:cNvPr id="5" name="Picture 5">
            <a:extLst>
              <a:ext uri="{FF2B5EF4-FFF2-40B4-BE49-F238E27FC236}">
                <a16:creationId xmlns:a16="http://schemas.microsoft.com/office/drawing/2014/main" id="{58B3C34F-2986-451E-AB34-0046EF5B4087}"/>
              </a:ext>
            </a:extLst>
          </p:cNvPr>
          <p:cNvPicPr>
            <a:picLocks noChangeAspect="1"/>
          </p:cNvPicPr>
          <p:nvPr/>
        </p:nvPicPr>
        <p:blipFill>
          <a:blip r:embed="rId5"/>
          <a:stretch>
            <a:fillRect/>
          </a:stretch>
        </p:blipFill>
        <p:spPr>
          <a:xfrm>
            <a:off x="8383742" y="3940473"/>
            <a:ext cx="2898648" cy="1346219"/>
          </a:xfrm>
          <a:prstGeom prst="rect">
            <a:avLst/>
          </a:prstGeom>
        </p:spPr>
      </p:pic>
      <p:sp>
        <p:nvSpPr>
          <p:cNvPr id="118" name="Rectangle 117">
            <a:extLst>
              <a:ext uri="{FF2B5EF4-FFF2-40B4-BE49-F238E27FC236}">
                <a16:creationId xmlns:a16="http://schemas.microsoft.com/office/drawing/2014/main" id="{57AF882C-175B-49BE-9BF5-D081F17D2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A3090662-CAD4-4A54-9F26-DF4753B5E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89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76024B02-E9DE-461A-8C2D-5D6D3476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A1199B-67EE-4FA9-2623-21FA28FE270A}"/>
              </a:ext>
            </a:extLst>
          </p:cNvPr>
          <p:cNvSpPr>
            <a:spLocks noGrp="1"/>
          </p:cNvSpPr>
          <p:nvPr>
            <p:ph type="title"/>
          </p:nvPr>
        </p:nvSpPr>
        <p:spPr>
          <a:xfrm>
            <a:off x="838200" y="566928"/>
            <a:ext cx="4572000" cy="1161288"/>
          </a:xfrm>
        </p:spPr>
        <p:txBody>
          <a:bodyPr anchor="b">
            <a:normAutofit/>
          </a:bodyPr>
          <a:lstStyle/>
          <a:p>
            <a:r>
              <a:rPr lang="en-US" sz="3600"/>
              <a:t>Filtering</a:t>
            </a:r>
          </a:p>
        </p:txBody>
      </p:sp>
      <p:sp>
        <p:nvSpPr>
          <p:cNvPr id="3" name="Content Placeholder 2">
            <a:extLst>
              <a:ext uri="{FF2B5EF4-FFF2-40B4-BE49-F238E27FC236}">
                <a16:creationId xmlns:a16="http://schemas.microsoft.com/office/drawing/2014/main" id="{0931CF6F-B761-299D-E67D-73BF642A3077}"/>
              </a:ext>
            </a:extLst>
          </p:cNvPr>
          <p:cNvSpPr>
            <a:spLocks noGrp="1"/>
          </p:cNvSpPr>
          <p:nvPr>
            <p:ph idx="1"/>
          </p:nvPr>
        </p:nvSpPr>
        <p:spPr>
          <a:xfrm>
            <a:off x="838200" y="2057400"/>
            <a:ext cx="4572000" cy="3776472"/>
          </a:xfrm>
        </p:spPr>
        <p:txBody>
          <a:bodyPr vert="horz" lIns="91440" tIns="45720" rIns="91440" bIns="45720" rtlCol="0" anchor="t">
            <a:normAutofit fontScale="85000" lnSpcReduction="10000"/>
          </a:bodyPr>
          <a:lstStyle/>
          <a:p>
            <a:pPr marL="0" indent="0" algn="just">
              <a:buNone/>
            </a:pPr>
            <a:r>
              <a:rPr lang="en-US" sz="1800" dirty="0"/>
              <a:t>Finally, another filtering operation is needed to properly identify frequencies related to the motor imagery trials. In particular, </a:t>
            </a:r>
            <a:r>
              <a:rPr lang="en-US" sz="1800" dirty="0">
                <a:ea typeface="+mn-lt"/>
                <a:cs typeface="+mn-lt"/>
              </a:rPr>
              <a:t>µ-band</a:t>
            </a:r>
            <a:r>
              <a:rPr lang="en-US" sz="1800" dirty="0"/>
              <a:t> (7-13Hz) and </a:t>
            </a:r>
            <a:r>
              <a:rPr lang="en-US" sz="1800" dirty="0">
                <a:ea typeface="+mn-lt"/>
                <a:cs typeface="+mn-lt"/>
              </a:rPr>
              <a:t>β-band</a:t>
            </a:r>
            <a:r>
              <a:rPr lang="en-US" sz="1800" dirty="0"/>
              <a:t>(13-40 Hz)  frequencies are observed by using Butterworth bandpass filters. Those bandwidths are not affected by the artifacts shown before, so </a:t>
            </a:r>
            <a:r>
              <a:rPr lang="en-US" sz="1800" u="sng" dirty="0"/>
              <a:t>filtering directly into those frequencies is the best operative choice</a:t>
            </a:r>
            <a:r>
              <a:rPr lang="en-US" sz="1800" dirty="0"/>
              <a:t>. </a:t>
            </a:r>
            <a:endParaRPr lang="en-US"/>
          </a:p>
          <a:p>
            <a:pPr marL="0" indent="0" algn="just">
              <a:buNone/>
            </a:pPr>
            <a:r>
              <a:rPr lang="en-US" sz="1800" dirty="0"/>
              <a:t>Note that Butterworth filters are, for definition, IIR (Infinite Impulse Response) filters. Therefore, the phase response will always be nonlinear, as it can be seen from the reported graphics.</a:t>
            </a:r>
          </a:p>
          <a:p>
            <a:pPr marL="0" indent="0" algn="just">
              <a:buNone/>
            </a:pPr>
            <a:r>
              <a:rPr lang="en-US" sz="1800" dirty="0"/>
              <a:t>Finally, since those 2 bandwidths are </a:t>
            </a:r>
            <a:r>
              <a:rPr lang="en-US" sz="1800" dirty="0">
                <a:solidFill>
                  <a:srgbClr val="000000"/>
                </a:solidFill>
                <a:latin typeface="Avenir Next LT Pro"/>
              </a:rPr>
              <a:t>contiguous</a:t>
            </a:r>
            <a:r>
              <a:rPr lang="en-US" sz="1800" dirty="0"/>
              <a:t>, a single bandpass filter can be implemented.</a:t>
            </a:r>
          </a:p>
        </p:txBody>
      </p:sp>
      <p:pic>
        <p:nvPicPr>
          <p:cNvPr id="12" name="Picture 12" descr="Timeline&#10;&#10;Description automatically generated">
            <a:extLst>
              <a:ext uri="{FF2B5EF4-FFF2-40B4-BE49-F238E27FC236}">
                <a16:creationId xmlns:a16="http://schemas.microsoft.com/office/drawing/2014/main" id="{A757A6F5-C3AD-8785-210D-991F273AC07A}"/>
              </a:ext>
            </a:extLst>
          </p:cNvPr>
          <p:cNvPicPr>
            <a:picLocks noChangeAspect="1"/>
          </p:cNvPicPr>
          <p:nvPr/>
        </p:nvPicPr>
        <p:blipFill>
          <a:blip r:embed="rId2"/>
          <a:stretch>
            <a:fillRect/>
          </a:stretch>
        </p:blipFill>
        <p:spPr>
          <a:xfrm>
            <a:off x="8506503" y="3426837"/>
            <a:ext cx="3375603" cy="1839668"/>
          </a:xfrm>
          <a:prstGeom prst="rect">
            <a:avLst/>
          </a:prstGeom>
        </p:spPr>
      </p:pic>
      <p:pic>
        <p:nvPicPr>
          <p:cNvPr id="10" name="Picture 10" descr="Graphical user interface, text&#10;&#10;Description automatically generated">
            <a:extLst>
              <a:ext uri="{FF2B5EF4-FFF2-40B4-BE49-F238E27FC236}">
                <a16:creationId xmlns:a16="http://schemas.microsoft.com/office/drawing/2014/main" id="{96AA3EDC-FEE9-0130-5B51-00128E061CFF}"/>
              </a:ext>
            </a:extLst>
          </p:cNvPr>
          <p:cNvPicPr>
            <a:picLocks noChangeAspect="1"/>
          </p:cNvPicPr>
          <p:nvPr/>
        </p:nvPicPr>
        <p:blipFill>
          <a:blip r:embed="rId3"/>
          <a:stretch>
            <a:fillRect/>
          </a:stretch>
        </p:blipFill>
        <p:spPr>
          <a:xfrm>
            <a:off x="5481079" y="3976232"/>
            <a:ext cx="2956821" cy="741252"/>
          </a:xfrm>
          <a:prstGeom prst="rect">
            <a:avLst/>
          </a:prstGeom>
        </p:spPr>
      </p:pic>
      <p:pic>
        <p:nvPicPr>
          <p:cNvPr id="11" name="Picture 11" descr="Text&#10;&#10;Description automatically generated">
            <a:extLst>
              <a:ext uri="{FF2B5EF4-FFF2-40B4-BE49-F238E27FC236}">
                <a16:creationId xmlns:a16="http://schemas.microsoft.com/office/drawing/2014/main" id="{D300C6F6-E8C1-F18E-B4B5-864EE4348BB2}"/>
              </a:ext>
            </a:extLst>
          </p:cNvPr>
          <p:cNvPicPr>
            <a:picLocks noChangeAspect="1"/>
          </p:cNvPicPr>
          <p:nvPr/>
        </p:nvPicPr>
        <p:blipFill>
          <a:blip r:embed="rId4"/>
          <a:stretch>
            <a:fillRect/>
          </a:stretch>
        </p:blipFill>
        <p:spPr>
          <a:xfrm>
            <a:off x="5480709" y="1755680"/>
            <a:ext cx="2956822" cy="767953"/>
          </a:xfrm>
          <a:prstGeom prst="rect">
            <a:avLst/>
          </a:prstGeom>
        </p:spPr>
      </p:pic>
      <p:sp>
        <p:nvSpPr>
          <p:cNvPr id="100" name="Rectangle 99">
            <a:extLst>
              <a:ext uri="{FF2B5EF4-FFF2-40B4-BE49-F238E27FC236}">
                <a16:creationId xmlns:a16="http://schemas.microsoft.com/office/drawing/2014/main" id="{57AF882C-175B-49BE-9BF5-D081F17D2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A3090662-CAD4-4A54-9F26-DF4753B5E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3" descr="Chart&#10;&#10;Description automatically generated">
            <a:extLst>
              <a:ext uri="{FF2B5EF4-FFF2-40B4-BE49-F238E27FC236}">
                <a16:creationId xmlns:a16="http://schemas.microsoft.com/office/drawing/2014/main" id="{40524467-DB78-5515-E96D-0D177C7B2076}"/>
              </a:ext>
            </a:extLst>
          </p:cNvPr>
          <p:cNvPicPr>
            <a:picLocks noChangeAspect="1"/>
          </p:cNvPicPr>
          <p:nvPr/>
        </p:nvPicPr>
        <p:blipFill>
          <a:blip r:embed="rId5"/>
          <a:stretch>
            <a:fillRect/>
          </a:stretch>
        </p:blipFill>
        <p:spPr>
          <a:xfrm>
            <a:off x="8506178" y="1233563"/>
            <a:ext cx="3373496" cy="1813244"/>
          </a:xfrm>
          <a:prstGeom prst="rect">
            <a:avLst/>
          </a:prstGeom>
        </p:spPr>
      </p:pic>
    </p:spTree>
    <p:extLst>
      <p:ext uri="{BB962C8B-B14F-4D97-AF65-F5344CB8AC3E}">
        <p14:creationId xmlns:p14="http://schemas.microsoft.com/office/powerpoint/2010/main" val="170166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63">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A1199B-67EE-4FA9-2623-21FA28FE270A}"/>
              </a:ext>
            </a:extLst>
          </p:cNvPr>
          <p:cNvSpPr>
            <a:spLocks noGrp="1"/>
          </p:cNvSpPr>
          <p:nvPr>
            <p:ph type="title"/>
          </p:nvPr>
        </p:nvSpPr>
        <p:spPr>
          <a:xfrm>
            <a:off x="838199" y="978408"/>
            <a:ext cx="4056530" cy="1106424"/>
          </a:xfrm>
        </p:spPr>
        <p:txBody>
          <a:bodyPr>
            <a:normAutofit/>
          </a:bodyPr>
          <a:lstStyle/>
          <a:p>
            <a:r>
              <a:rPr lang="en-US" sz="2800"/>
              <a:t>Epoching</a:t>
            </a:r>
          </a:p>
        </p:txBody>
      </p:sp>
      <p:sp>
        <p:nvSpPr>
          <p:cNvPr id="66" name="Rectangle 65">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31CF6F-B761-299D-E67D-73BF642A3077}"/>
              </a:ext>
            </a:extLst>
          </p:cNvPr>
          <p:cNvSpPr>
            <a:spLocks noGrp="1"/>
          </p:cNvSpPr>
          <p:nvPr>
            <p:ph idx="1"/>
          </p:nvPr>
        </p:nvSpPr>
        <p:spPr>
          <a:xfrm>
            <a:off x="838199" y="2359152"/>
            <a:ext cx="4056530" cy="3429000"/>
          </a:xfrm>
        </p:spPr>
        <p:txBody>
          <a:bodyPr vert="horz" lIns="91440" tIns="45720" rIns="91440" bIns="45720" rtlCol="0" anchor="t">
            <a:normAutofit/>
          </a:bodyPr>
          <a:lstStyle/>
          <a:p>
            <a:pPr marL="0" indent="0" algn="just">
              <a:lnSpc>
                <a:spcPct val="100000"/>
              </a:lnSpc>
              <a:buNone/>
            </a:pPr>
            <a:r>
              <a:rPr lang="en-US" sz="1400"/>
              <a:t>A single dataset contains, among other data, 68 channels (but only the 64 related to EEG will be analyzed). Each of them bears information about the entire recording of several MI trials. Every trial lasts a little more than the MI effective phase, since each phase is preceded and followed by a rest phase. So </a:t>
            </a:r>
            <a:r>
              <a:rPr lang="en-US" sz="1400" err="1"/>
              <a:t>epoching</a:t>
            </a:r>
            <a:r>
              <a:rPr lang="en-US" sz="1400"/>
              <a:t> is necessary to isolate interesting data from rest related ones. In this way, each epoch will contain only a 3 seconds recording related to a single MI trials, and each channel will have 100 (the number of trials) epochs.</a:t>
            </a:r>
            <a:endParaRPr lang="en-US"/>
          </a:p>
          <a:p>
            <a:pPr marL="0" indent="0" algn="just">
              <a:lnSpc>
                <a:spcPct val="100000"/>
              </a:lnSpc>
              <a:buNone/>
            </a:pPr>
            <a:r>
              <a:rPr lang="en-US" sz="1400"/>
              <a:t>Note that </a:t>
            </a:r>
            <a:r>
              <a:rPr lang="en-US" sz="1400" err="1"/>
              <a:t>epoching</a:t>
            </a:r>
            <a:r>
              <a:rPr lang="en-US" sz="1400"/>
              <a:t> has been done after the filtering, so after artifact removal. Spectrums of the obtained (filtered) signals are shown.</a:t>
            </a:r>
          </a:p>
        </p:txBody>
      </p:sp>
      <p:pic>
        <p:nvPicPr>
          <p:cNvPr id="4" name="Picture 5" descr="Graphical user interface, text, application, email&#10;&#10;Description automatically generated">
            <a:extLst>
              <a:ext uri="{FF2B5EF4-FFF2-40B4-BE49-F238E27FC236}">
                <a16:creationId xmlns:a16="http://schemas.microsoft.com/office/drawing/2014/main" id="{4FC4CF15-31C6-2A4C-4D05-331C604EADAE}"/>
              </a:ext>
            </a:extLst>
          </p:cNvPr>
          <p:cNvPicPr>
            <a:picLocks noChangeAspect="1"/>
          </p:cNvPicPr>
          <p:nvPr/>
        </p:nvPicPr>
        <p:blipFill>
          <a:blip r:embed="rId2"/>
          <a:stretch>
            <a:fillRect/>
          </a:stretch>
        </p:blipFill>
        <p:spPr>
          <a:xfrm>
            <a:off x="5733816" y="980269"/>
            <a:ext cx="5989328" cy="2066317"/>
          </a:xfrm>
          <a:prstGeom prst="rect">
            <a:avLst/>
          </a:prstGeom>
        </p:spPr>
      </p:pic>
      <p:pic>
        <p:nvPicPr>
          <p:cNvPr id="8" name="Picture 8" descr="Chart, histogram&#10;&#10;Description automatically generated">
            <a:extLst>
              <a:ext uri="{FF2B5EF4-FFF2-40B4-BE49-F238E27FC236}">
                <a16:creationId xmlns:a16="http://schemas.microsoft.com/office/drawing/2014/main" id="{A3CE6FD9-3CD6-AED0-2432-D224A2FB3DEF}"/>
              </a:ext>
            </a:extLst>
          </p:cNvPr>
          <p:cNvPicPr>
            <a:picLocks noChangeAspect="1"/>
          </p:cNvPicPr>
          <p:nvPr/>
        </p:nvPicPr>
        <p:blipFill>
          <a:blip r:embed="rId3"/>
          <a:stretch>
            <a:fillRect/>
          </a:stretch>
        </p:blipFill>
        <p:spPr>
          <a:xfrm>
            <a:off x="5730993" y="3755785"/>
            <a:ext cx="2997200" cy="1613614"/>
          </a:xfrm>
          <a:prstGeom prst="rect">
            <a:avLst/>
          </a:prstGeom>
        </p:spPr>
      </p:pic>
      <p:sp>
        <p:nvSpPr>
          <p:cNvPr id="10" name="TextBox 9">
            <a:extLst>
              <a:ext uri="{FF2B5EF4-FFF2-40B4-BE49-F238E27FC236}">
                <a16:creationId xmlns:a16="http://schemas.microsoft.com/office/drawing/2014/main" id="{125A99EB-4E62-ED11-C8BE-38063B93C7C4}"/>
              </a:ext>
            </a:extLst>
          </p:cNvPr>
          <p:cNvSpPr txBox="1"/>
          <p:nvPr/>
        </p:nvSpPr>
        <p:spPr>
          <a:xfrm>
            <a:off x="6352620" y="5604060"/>
            <a:ext cx="2147617"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All epochs, all channels</a:t>
            </a:r>
            <a:endParaRPr lang="en-US" dirty="0" err="1"/>
          </a:p>
        </p:txBody>
      </p:sp>
      <p:sp>
        <p:nvSpPr>
          <p:cNvPr id="12" name="TextBox 11">
            <a:extLst>
              <a:ext uri="{FF2B5EF4-FFF2-40B4-BE49-F238E27FC236}">
                <a16:creationId xmlns:a16="http://schemas.microsoft.com/office/drawing/2014/main" id="{5065F683-37AC-21A2-BC0D-BE9A6BBD5592}"/>
              </a:ext>
            </a:extLst>
          </p:cNvPr>
          <p:cNvSpPr txBox="1"/>
          <p:nvPr/>
        </p:nvSpPr>
        <p:spPr>
          <a:xfrm>
            <a:off x="9421558" y="5604060"/>
            <a:ext cx="2147617"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Single epoch, single channel</a:t>
            </a:r>
            <a:endParaRPr lang="en-US" dirty="0"/>
          </a:p>
        </p:txBody>
      </p:sp>
      <p:pic>
        <p:nvPicPr>
          <p:cNvPr id="5" name="Picture 6" descr="Chart, histogram&#10;&#10;Description automatically generated">
            <a:extLst>
              <a:ext uri="{FF2B5EF4-FFF2-40B4-BE49-F238E27FC236}">
                <a16:creationId xmlns:a16="http://schemas.microsoft.com/office/drawing/2014/main" id="{1065467B-0BBD-8947-467D-DE8162E2A0FB}"/>
              </a:ext>
            </a:extLst>
          </p:cNvPr>
          <p:cNvPicPr>
            <a:picLocks noChangeAspect="1"/>
          </p:cNvPicPr>
          <p:nvPr/>
        </p:nvPicPr>
        <p:blipFill>
          <a:blip r:embed="rId4"/>
          <a:stretch>
            <a:fillRect/>
          </a:stretch>
        </p:blipFill>
        <p:spPr>
          <a:xfrm>
            <a:off x="9114971" y="3789256"/>
            <a:ext cx="3024823" cy="1607156"/>
          </a:xfrm>
          <a:prstGeom prst="rect">
            <a:avLst/>
          </a:prstGeom>
        </p:spPr>
      </p:pic>
    </p:spTree>
    <p:extLst>
      <p:ext uri="{BB962C8B-B14F-4D97-AF65-F5344CB8AC3E}">
        <p14:creationId xmlns:p14="http://schemas.microsoft.com/office/powerpoint/2010/main" val="548454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346BDB-A0EB-915B-D247-87E5C67E30DE}"/>
              </a:ext>
            </a:extLst>
          </p:cNvPr>
          <p:cNvSpPr>
            <a:spLocks noGrp="1"/>
          </p:cNvSpPr>
          <p:nvPr>
            <p:ph type="title"/>
          </p:nvPr>
        </p:nvSpPr>
        <p:spPr>
          <a:xfrm>
            <a:off x="438913" y="859536"/>
            <a:ext cx="4832802" cy="1243584"/>
          </a:xfrm>
        </p:spPr>
        <p:txBody>
          <a:bodyPr>
            <a:normAutofit/>
          </a:bodyPr>
          <a:lstStyle/>
          <a:p>
            <a:r>
              <a:rPr lang="en-US" sz="3400"/>
              <a:t>Dataset inspection- after epoching</a:t>
            </a:r>
          </a:p>
        </p:txBody>
      </p:sp>
      <p:sp>
        <p:nvSpPr>
          <p:cNvPr id="25" name="Rectangle 2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B06F957-FE6D-2527-CCC3-873669DD51C6}"/>
              </a:ext>
            </a:extLst>
          </p:cNvPr>
          <p:cNvSpPr>
            <a:spLocks noGrp="1"/>
          </p:cNvSpPr>
          <p:nvPr>
            <p:ph idx="1"/>
          </p:nvPr>
        </p:nvSpPr>
        <p:spPr>
          <a:xfrm>
            <a:off x="438912" y="2512611"/>
            <a:ext cx="4832803" cy="3664351"/>
          </a:xfrm>
        </p:spPr>
        <p:txBody>
          <a:bodyPr vert="horz" lIns="91440" tIns="45720" rIns="91440" bIns="45720" rtlCol="0" anchor="t">
            <a:normAutofit/>
          </a:bodyPr>
          <a:lstStyle/>
          <a:p>
            <a:pPr marL="0" indent="0" algn="just">
              <a:lnSpc>
                <a:spcPct val="100000"/>
              </a:lnSpc>
              <a:buNone/>
            </a:pPr>
            <a:r>
              <a:rPr lang="en-US" sz="1800" dirty="0"/>
              <a:t>Analyzing the single epochs, well known behaviors can be found. In the first plot can be seen how the sensorimotor rhythm desynchronizes during the motor imagery trial. Note that at t=0 the subject receives the instruction on which hand has to move and after 0.5 seconds (reaction time) the MI characteristic behavior begins.</a:t>
            </a:r>
            <a:endParaRPr lang="en-US"/>
          </a:p>
          <a:p>
            <a:pPr marL="0" indent="0" algn="just">
              <a:lnSpc>
                <a:spcPct val="100000"/>
              </a:lnSpc>
              <a:buNone/>
            </a:pPr>
            <a:r>
              <a:rPr lang="en-US" sz="1800" dirty="0"/>
              <a:t>Looking at all the 100 epochs together some peaks in time can be seen, being quite big with respect to the rest of the dynamics, they may be classified as artifacts.</a:t>
            </a:r>
          </a:p>
        </p:txBody>
      </p:sp>
      <p:pic>
        <p:nvPicPr>
          <p:cNvPr id="4" name="Picture 4" descr="Chart&#10;&#10;Description automatically generated">
            <a:extLst>
              <a:ext uri="{FF2B5EF4-FFF2-40B4-BE49-F238E27FC236}">
                <a16:creationId xmlns:a16="http://schemas.microsoft.com/office/drawing/2014/main" id="{356E1A77-7AB2-EB7E-7258-3CC7FBC89767}"/>
              </a:ext>
            </a:extLst>
          </p:cNvPr>
          <p:cNvPicPr>
            <a:picLocks noChangeAspect="1"/>
          </p:cNvPicPr>
          <p:nvPr/>
        </p:nvPicPr>
        <p:blipFill>
          <a:blip r:embed="rId2"/>
          <a:stretch>
            <a:fillRect/>
          </a:stretch>
        </p:blipFill>
        <p:spPr>
          <a:xfrm>
            <a:off x="7449025" y="517600"/>
            <a:ext cx="3472405" cy="2743200"/>
          </a:xfrm>
          <a:prstGeom prst="rect">
            <a:avLst/>
          </a:prstGeom>
        </p:spPr>
      </p:pic>
      <p:pic>
        <p:nvPicPr>
          <p:cNvPr id="5" name="Picture 5" descr="Chart, line chart&#10;&#10;Description automatically generated">
            <a:extLst>
              <a:ext uri="{FF2B5EF4-FFF2-40B4-BE49-F238E27FC236}">
                <a16:creationId xmlns:a16="http://schemas.microsoft.com/office/drawing/2014/main" id="{392A7018-AE20-DF66-2027-51EF3C82FA58}"/>
              </a:ext>
            </a:extLst>
          </p:cNvPr>
          <p:cNvPicPr>
            <a:picLocks noChangeAspect="1"/>
          </p:cNvPicPr>
          <p:nvPr/>
        </p:nvPicPr>
        <p:blipFill>
          <a:blip r:embed="rId3"/>
          <a:stretch>
            <a:fillRect/>
          </a:stretch>
        </p:blipFill>
        <p:spPr>
          <a:xfrm>
            <a:off x="7421111" y="3429000"/>
            <a:ext cx="3528232" cy="2743200"/>
          </a:xfrm>
          <a:prstGeom prst="rect">
            <a:avLst/>
          </a:prstGeom>
        </p:spPr>
      </p:pic>
    </p:spTree>
    <p:extLst>
      <p:ext uri="{BB962C8B-B14F-4D97-AF65-F5344CB8AC3E}">
        <p14:creationId xmlns:p14="http://schemas.microsoft.com/office/powerpoint/2010/main" val="262749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EAC08-968B-783E-BF35-467F8C566B8F}"/>
              </a:ext>
            </a:extLst>
          </p:cNvPr>
          <p:cNvSpPr>
            <a:spLocks noGrp="1"/>
          </p:cNvSpPr>
          <p:nvPr>
            <p:ph type="title"/>
          </p:nvPr>
        </p:nvSpPr>
        <p:spPr>
          <a:xfrm>
            <a:off x="438913" y="859536"/>
            <a:ext cx="4832802" cy="1243584"/>
          </a:xfrm>
        </p:spPr>
        <p:txBody>
          <a:bodyPr>
            <a:normAutofit/>
          </a:bodyPr>
          <a:lstStyle/>
          <a:p>
            <a:r>
              <a:rPr lang="en-US" sz="3400"/>
              <a:t>Dataset inspection-after epoching</a:t>
            </a:r>
          </a:p>
        </p:txBody>
      </p:sp>
      <p:sp>
        <p:nvSpPr>
          <p:cNvPr id="28" name="Rectangle 2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8E354F0-7F73-87C7-1DFE-59575D949382}"/>
              </a:ext>
            </a:extLst>
          </p:cNvPr>
          <p:cNvSpPr>
            <a:spLocks noGrp="1"/>
          </p:cNvSpPr>
          <p:nvPr>
            <p:ph idx="1"/>
          </p:nvPr>
        </p:nvSpPr>
        <p:spPr>
          <a:xfrm>
            <a:off x="438912" y="2512611"/>
            <a:ext cx="4832803" cy="3664351"/>
          </a:xfrm>
        </p:spPr>
        <p:txBody>
          <a:bodyPr vert="horz" lIns="91440" tIns="45720" rIns="91440" bIns="45720" rtlCol="0" anchor="t">
            <a:normAutofit lnSpcReduction="10000"/>
          </a:bodyPr>
          <a:lstStyle/>
          <a:p>
            <a:pPr marL="0" indent="0" algn="just">
              <a:buNone/>
            </a:pPr>
            <a:r>
              <a:rPr lang="en-US" sz="1800" dirty="0"/>
              <a:t>Inspecting the dataset from an energetic point of view, it appears that realistically there aren't any differences between right and left events. As can be seen from the bar plots reported. </a:t>
            </a:r>
            <a:endParaRPr lang="en-US"/>
          </a:p>
          <a:p>
            <a:pPr marL="0" indent="0" algn="just">
              <a:buNone/>
            </a:pPr>
            <a:r>
              <a:rPr lang="en-US" sz="1800" dirty="0"/>
              <a:t>Moreover, by comparing the most energetic channel and the least energetic one, a huge difference in the amplitude appears in their epochs. This, due also to the shape of the signal, can be a sign of bad trials and can also depend on the position of the electrodes related to those channels.</a:t>
            </a:r>
          </a:p>
        </p:txBody>
      </p:sp>
      <p:pic>
        <p:nvPicPr>
          <p:cNvPr id="4" name="Picture 4" descr="Chart&#10;&#10;Description automatically generated">
            <a:extLst>
              <a:ext uri="{FF2B5EF4-FFF2-40B4-BE49-F238E27FC236}">
                <a16:creationId xmlns:a16="http://schemas.microsoft.com/office/drawing/2014/main" id="{A5123B4A-4A24-1DE2-6282-50C2EBE371BE}"/>
              </a:ext>
            </a:extLst>
          </p:cNvPr>
          <p:cNvPicPr>
            <a:picLocks noChangeAspect="1"/>
          </p:cNvPicPr>
          <p:nvPr/>
        </p:nvPicPr>
        <p:blipFill>
          <a:blip r:embed="rId2"/>
          <a:stretch>
            <a:fillRect/>
          </a:stretch>
        </p:blipFill>
        <p:spPr>
          <a:xfrm>
            <a:off x="7283197" y="310772"/>
            <a:ext cx="3564575" cy="2950028"/>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EC87E56B-0698-B82C-A98E-6855356BAE9A}"/>
              </a:ext>
            </a:extLst>
          </p:cNvPr>
          <p:cNvPicPr>
            <a:picLocks noChangeAspect="1"/>
          </p:cNvPicPr>
          <p:nvPr/>
        </p:nvPicPr>
        <p:blipFill>
          <a:blip r:embed="rId3"/>
          <a:stretch>
            <a:fillRect/>
          </a:stretch>
        </p:blipFill>
        <p:spPr>
          <a:xfrm>
            <a:off x="7045307" y="3429001"/>
            <a:ext cx="3898841" cy="3015342"/>
          </a:xfrm>
          <a:prstGeom prst="rect">
            <a:avLst/>
          </a:prstGeom>
        </p:spPr>
      </p:pic>
    </p:spTree>
    <p:extLst>
      <p:ext uri="{BB962C8B-B14F-4D97-AF65-F5344CB8AC3E}">
        <p14:creationId xmlns:p14="http://schemas.microsoft.com/office/powerpoint/2010/main" val="3546325731"/>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272441"/>
      </a:dk2>
      <a:lt2>
        <a:srgbClr val="E2E8E8"/>
      </a:lt2>
      <a:accent1>
        <a:srgbClr val="EE776E"/>
      </a:accent1>
      <a:accent2>
        <a:srgbClr val="E98E39"/>
      </a:accent2>
      <a:accent3>
        <a:srgbClr val="AEA54B"/>
      </a:accent3>
      <a:accent4>
        <a:srgbClr val="8BB13A"/>
      </a:accent4>
      <a:accent5>
        <a:srgbClr val="59B937"/>
      </a:accent5>
      <a:accent6>
        <a:srgbClr val="2EBA43"/>
      </a:accent6>
      <a:hlink>
        <a:srgbClr val="578D90"/>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8</TotalTime>
  <Words>1058</Words>
  <Application>Microsoft Office PowerPoint</Application>
  <PresentationFormat>Widescreen</PresentationFormat>
  <Paragraphs>39</Paragraphs>
  <Slides>9</Slides>
  <Notes>0</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9</vt:i4>
      </vt:variant>
    </vt:vector>
  </HeadingPairs>
  <TitlesOfParts>
    <vt:vector size="13" baseType="lpstr">
      <vt:lpstr>Arial</vt:lpstr>
      <vt:lpstr>Avenir Next LT Pro</vt:lpstr>
      <vt:lpstr>Calibri</vt:lpstr>
      <vt:lpstr>AccentBoxVTI</vt:lpstr>
      <vt:lpstr>BCI Project</vt:lpstr>
      <vt:lpstr>Project Specifications</vt:lpstr>
      <vt:lpstr>Dataset Inspection</vt:lpstr>
      <vt:lpstr>Dataset inspection – Artifacts recognition </vt:lpstr>
      <vt:lpstr>Filtering</vt:lpstr>
      <vt:lpstr>Filtering</vt:lpstr>
      <vt:lpstr>Epoching</vt:lpstr>
      <vt:lpstr>Dataset inspection- after epoching</vt:lpstr>
      <vt:lpstr>Dataset inspection-after epoching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Giulio Lecci</cp:lastModifiedBy>
  <cp:revision>915</cp:revision>
  <dcterms:created xsi:type="dcterms:W3CDTF">2023-05-30T06:59:51Z</dcterms:created>
  <dcterms:modified xsi:type="dcterms:W3CDTF">2023-06-04T15:28:51Z</dcterms:modified>
</cp:coreProperties>
</file>